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2" r:id="rId5"/>
  </p:sldMasterIdLst>
  <p:notesMasterIdLst>
    <p:notesMasterId r:id="rId16"/>
  </p:notesMasterIdLst>
  <p:handoutMasterIdLst>
    <p:handoutMasterId r:id="rId17"/>
  </p:handoutMasterIdLst>
  <p:sldIdLst>
    <p:sldId id="257" r:id="rId6"/>
    <p:sldId id="256" r:id="rId7"/>
    <p:sldId id="258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704" autoAdjust="0"/>
  </p:normalViewPr>
  <p:slideViewPr>
    <p:cSldViewPr snapToGrid="0">
      <p:cViewPr varScale="1">
        <p:scale>
          <a:sx n="106" d="100"/>
          <a:sy n="106" d="100"/>
        </p:scale>
        <p:origin x="22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79" d="100"/>
          <a:sy n="79" d="100"/>
        </p:scale>
        <p:origin x="2346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DC2751-278C-4682-9C3F-0FF7B4FCFAE7}" type="datetimeFigureOut">
              <a:rPr lang="en-US" smtClean="0"/>
              <a:t>10/4/2024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286890-466E-41CD-A28A-B1EBDF22CA3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2942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FF0845-D09E-4AF9-9623-EA7EA0297EF3}" type="datetimeFigureOut">
              <a:rPr lang="en-US" smtClean="0"/>
              <a:t>10/4/2024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7CD11A-EED3-40CE-98A3-28FEE84867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761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7CD11A-EED3-40CE-98A3-28FEE84867B3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1602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inv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041400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693A-2307-4FDC-9539-08DC9083DDED}" type="datetime1">
              <a:rPr lang="en-US" smtClean="0"/>
              <a:t>10/4/2024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406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0E1C1-C26F-4479-A8BD-144B4C139DA5}" type="datetime1">
              <a:rPr lang="en-US" smtClean="0"/>
              <a:t>10/4/2024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943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09738"/>
            <a:ext cx="10515600" cy="2862262"/>
          </a:xfrm>
        </p:spPr>
        <p:txBody>
          <a:bodyPr anchor="b"/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589463"/>
            <a:ext cx="10515600" cy="1500187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19E61-C2D6-49AB-83F2-8FC9FEFBDAFD}" type="datetime1">
              <a:rPr lang="en-US" smtClean="0"/>
              <a:t>10/4/2024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272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57200" y="1825625"/>
            <a:ext cx="4892040" cy="43513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baseline="0" noProof="0" dirty="0" smtClean="0">
                <a:solidFill>
                  <a:schemeClr val="bg1"/>
                </a:solidFill>
              </a:defRPr>
            </a:lvl1pPr>
            <a:lvl2pPr>
              <a:defRPr lang="en-US" baseline="0" noProof="0" dirty="0" smtClean="0">
                <a:solidFill>
                  <a:schemeClr val="bg1"/>
                </a:solidFill>
              </a:defRPr>
            </a:lvl2pPr>
            <a:lvl3pPr>
              <a:defRPr lang="en-US" baseline="0" noProof="0" dirty="0" smtClean="0">
                <a:solidFill>
                  <a:schemeClr val="bg1"/>
                </a:solidFill>
              </a:defRPr>
            </a:lvl3pPr>
            <a:lvl4pPr>
              <a:defRPr lang="en-US" baseline="0" noProof="0" dirty="0" smtClean="0">
                <a:solidFill>
                  <a:schemeClr val="bg1"/>
                </a:solidFill>
              </a:defRPr>
            </a:lvl4pPr>
            <a:lvl5pPr>
              <a:defRPr lang="en-US" baseline="0" noProof="0" dirty="0" smtClean="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9E5DC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650524" y="1825625"/>
            <a:ext cx="4892040" cy="43513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noProof="0" dirty="0" smtClean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9E5DC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BE74F-367A-4D3C-8AA7-FA60CCA05EAE}" type="datetime1">
              <a:rPr lang="en-US" smtClean="0"/>
              <a:t>10/4/2024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930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39150"/>
            <a:ext cx="10094976" cy="115214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8800"/>
            <a:ext cx="4892040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57200" y="2498723"/>
            <a:ext cx="4892040" cy="310197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noProof="0" dirty="0" smtClean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9E5DC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753" y="1828800"/>
            <a:ext cx="4892040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5656753" y="2498723"/>
            <a:ext cx="4892040" cy="310197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noProof="0" dirty="0" smtClean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9E5DC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E3F9C-6465-4987-8E4E-615CFD4753AA}" type="datetime1">
              <a:rPr lang="en-US" smtClean="0"/>
              <a:t>10/4/2024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661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9EFD6-3C20-43C6-9E75-1A9D48D9576F}" type="datetime1">
              <a:rPr lang="en-US" smtClean="0"/>
              <a:t>10/4/2024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3858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93D5A-A484-46EE-9DC8-9A16BFF8327E}" type="datetime1">
              <a:rPr lang="en-US" smtClean="0"/>
              <a:t>10/4/2024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605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599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800600" y="987425"/>
            <a:ext cx="5753100" cy="461327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noProof="0" dirty="0" smtClean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9E5DC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254249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87BC8-78D1-4FEB-9D4F-E22E45CC04F7}" type="datetime1">
              <a:rPr lang="en-US" smtClean="0"/>
              <a:t>10/4/2024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721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599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4800600" y="987425"/>
            <a:ext cx="5753100" cy="46132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254249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68210-870C-4A62-9D1B-4B25162550AB}" type="datetime1">
              <a:rPr lang="en-US" smtClean="0"/>
              <a:t>10/4/2024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576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11EA7-B10E-4739-92FE-8993461CC0B7}" type="datetime1">
              <a:rPr lang="en-US" smtClean="0"/>
              <a:t>10/4/2024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542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91661"/>
            <a:ext cx="2628900" cy="49090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691661"/>
            <a:ext cx="7734300" cy="49090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DC13F-2D2A-49BA-966D-6530A12E7C15}" type="datetime1">
              <a:rPr lang="en-US" smtClean="0"/>
              <a:t>10/4/2024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500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189EF-736C-830D-AD06-58E108996A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4F06F7-EAEC-D4F0-D8F5-B1FA6F4E2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3B9A84-BF07-51C9-4BE0-5704305AA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13CC6-4A89-4D1C-A5A6-C791502E3EAF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30F197-7A07-4A2B-B9CB-5921C79C4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0A876F-F128-499B-75C2-2EF096D1B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3299D-FA5E-41FC-BF77-1DEE995A02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9429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59C0C9-D9C6-7645-8F9F-33A6C8971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9BB921-B76A-8715-FEBC-D0D5005242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E99E4D-CC82-3FC1-C26E-E15CB49B2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13CC6-4A89-4D1C-A5A6-C791502E3EAF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8E7823-0A7D-ED40-9984-DF2FB610A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62AFC8-FEFB-B6E2-3144-4D739DB58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3299D-FA5E-41FC-BF77-1DEE995A02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3488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B2256-18E3-DA42-3A01-9BFBEA64A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64A74D-7768-5A8E-61C1-21D95E6070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382747-ABB2-09F6-F058-D7AF50221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13CC6-4A89-4D1C-A5A6-C791502E3EAF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315F60-2D3E-AA70-62DD-BB9833906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2B8453-CBC0-3B06-2566-72333F5C47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3299D-FA5E-41FC-BF77-1DEE995A02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039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F7888-6300-B7A6-307D-6E2970C6E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B0588-A02A-712E-8706-0B22BCB82A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114739-8D32-06F6-763A-E4597558EA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D4D254-D744-81FF-84D8-C15A0FE84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13CC6-4A89-4D1C-A5A6-C791502E3EAF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CCFE46-2E2E-8E57-EEEC-404116343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8DC478-FDD7-A7D7-8663-B71F8229F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3299D-FA5E-41FC-BF77-1DEE995A02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0963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09B3A-554A-9B72-A344-12FE85A2C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F2BBF7-DCC0-6CBE-F92A-252DA58013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627CA7-4BBD-3BE8-DBBC-CC10E39AA9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691E0F-F4BE-B482-AE24-D40EC8863D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5DD553-945A-ECD6-C32C-344A813E96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F97FB2F-9995-B89E-7BE8-ADF0B2D1F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13CC6-4A89-4D1C-A5A6-C791502E3EAF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DB9D7A-F976-FE02-4650-29F23E541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FA9211-BA8F-D050-597E-958E8E4F9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3299D-FA5E-41FC-BF77-1DEE995A02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0280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6056B-0C4C-6F41-099A-9DC472E5E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934E47-1419-BEA2-EB7B-70BDCC316F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13CC6-4A89-4D1C-A5A6-C791502E3EAF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62FA66-F096-0EDD-F3AD-1F4F283C3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FA8AE6-5368-1DE1-3E9F-795F0BC1E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3299D-FA5E-41FC-BF77-1DEE995A02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5034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0AB2269-978D-B2F0-56EB-C13CD1CAD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13CC6-4A89-4D1C-A5A6-C791502E3EAF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DB229E-1CE7-F862-3A9F-4ADDC39D7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8DA735-CC8D-38AC-69AC-952ABAD30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3299D-FA5E-41FC-BF77-1DEE995A02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743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DF986-0342-0866-5D46-A9A95F168D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3B1BDE-56AB-E438-3951-909A10DA76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CFBF3E-F092-67D5-9D35-0036D5904E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794B00-4862-4512-199B-625CE76B1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13CC6-4A89-4D1C-A5A6-C791502E3EAF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DAC681-F81C-4458-B038-95391B09F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135778-C8AD-A0F3-9350-6FAAA9D9E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3299D-FA5E-41FC-BF77-1DEE995A02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9035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54AF7-9E15-0F24-0717-A1CB1C365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3AD4036-0257-33D9-F9CE-EFC3BAF29A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E9BC4C-3DC3-5449-6EA3-1712D3FAF4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964534-3318-7E36-C374-FE99A5227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13CC6-4A89-4D1C-A5A6-C791502E3EAF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F8AEA8-761A-CE21-432D-B21D4E815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A41D19-D25D-9194-6CE1-051CD1117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3299D-FA5E-41FC-BF77-1DEE995A02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948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6EB22-D01C-F874-33E9-109A6425C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4000AA-4C7C-AC69-527E-4295A0E537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F50A6B-6087-F676-B78E-1ABF5F50B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13CC6-4A89-4D1C-A5A6-C791502E3EAF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3AB82-5A04-DFD6-5303-72E45C094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8FB9B6-EB9D-DBE1-5CD8-0934CD765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3299D-FA5E-41FC-BF77-1DEE995A02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7076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483B4F4-FBE1-A9ED-F092-225816F1ED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C7BE92-5407-96F1-BEA7-9247236EBF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6F4A50-F647-3E30-6A8E-54B5B9BB7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13CC6-4A89-4D1C-A5A6-C791502E3EAF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0B679C-2FF4-75F3-0700-2EB14FFFF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4A9F2C-AFF8-523C-31F0-D7FCDF789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3299D-FA5E-41FC-BF77-1DEE995A02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758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39793"/>
            <a:ext cx="10096500" cy="11509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5625"/>
            <a:ext cx="10096500" cy="37780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00CABDA2-EB00-4A4D-86B7-63E286A484E5}" type="datetime1">
              <a:rPr lang="en-US" smtClean="0"/>
              <a:t>10/4/2024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E5B29C50-D6F1-4DB6-9B68-F4CD3996E9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484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ts val="4000"/>
        </a:lnSpc>
        <a:spcBef>
          <a:spcPct val="0"/>
        </a:spcBef>
        <a:buNone/>
        <a:defRPr sz="4000" b="1" kern="1200" cap="none" spc="0">
          <a:ln w="12700" cmpd="sng">
            <a:noFill/>
            <a:prstDash val="solid"/>
          </a:ln>
          <a:solidFill>
            <a:schemeClr val="accent4">
              <a:lumMod val="50000"/>
            </a:schemeClr>
          </a:solidFill>
          <a:effectLst>
            <a:outerShdw blurRad="38100" dist="38100" dir="2700000" algn="tl">
              <a:srgbClr val="000000">
                <a:alpha val="43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orient="horz" pos="2160" userDrawn="1">
          <p15:clr>
            <a:srgbClr val="F26B43"/>
          </p15:clr>
        </p15:guide>
        <p15:guide id="1" pos="3840" userDrawn="1">
          <p15:clr>
            <a:srgbClr val="F26B43"/>
          </p15:clr>
        </p15:guide>
        <p15:guide id="2" pos="288" userDrawn="1">
          <p15:clr>
            <a:srgbClr val="F26B43"/>
          </p15:clr>
        </p15:guide>
        <p15:guide id="3" pos="6648" userDrawn="1">
          <p15:clr>
            <a:srgbClr val="F26B43"/>
          </p15:clr>
        </p15:guide>
        <p15:guide id="4" orient="horz" pos="3528" userDrawn="1">
          <p15:clr>
            <a:srgbClr val="F26B43"/>
          </p15:clr>
        </p15:guide>
        <p15:guide id="5" orient="horz" pos="1128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B7AE4E-0123-D803-4658-977CE11EC4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9F964E-EB65-3357-ABF8-E7BE7107B1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31042E-34E4-D359-9FE1-FFEC87842D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F13CC6-4A89-4D1C-A5A6-C791502E3EAF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49052B-BC0E-77D9-5C27-2A89219A4F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3FB7C2-36E6-71A0-C6B4-C63C88668A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E3299D-FA5E-41FC-BF77-1DEE995A02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293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0881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2F19B-48EA-A396-BF6B-F32925A00A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2790" y="607219"/>
            <a:ext cx="5260850" cy="992981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Ezra 7:28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8B33E7-0178-AD63-69A0-101C68DBE2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2790" y="1475715"/>
            <a:ext cx="5109172" cy="4775066"/>
          </a:xfrm>
        </p:spPr>
        <p:txBody>
          <a:bodyPr>
            <a:normAutofit fontScale="92500"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“…and [God] has extended mercy to me before the king and his counselors, 	and before all the king's mighty princes. </a:t>
            </a:r>
            <a:r>
              <a:rPr lang="en-US" sz="3600" b="1" dirty="0">
                <a:solidFill>
                  <a:schemeClr val="bg1"/>
                </a:solidFill>
              </a:rPr>
              <a:t>So I was encouraged, as the hand of the LORD my God was upon me</a:t>
            </a:r>
            <a:r>
              <a:rPr lang="en-US" sz="3600" dirty="0">
                <a:solidFill>
                  <a:schemeClr val="bg1"/>
                </a:solidFill>
              </a:rPr>
              <a:t>; and I gathered leading men of Israel to go up with me.”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6AFF2B-D11C-F204-F1AD-04AF15BA42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9011" y="380217"/>
            <a:ext cx="4482141" cy="6097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2921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199" y="639793"/>
            <a:ext cx="11097491" cy="782607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chemeClr val="accent2"/>
                </a:solidFill>
              </a:rPr>
              <a:t>How The Hand Of The Lord Was Upon Ezra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57200" y="1274618"/>
            <a:ext cx="10718800" cy="4627417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In Receiving Requests From The King…</a:t>
            </a:r>
          </a:p>
          <a:p>
            <a:r>
              <a:rPr lang="en-US" sz="2800" dirty="0"/>
              <a:t>Ezra 7:6 “The king granted him all his request, according to the hand of the LORD his God upon him.”</a:t>
            </a:r>
          </a:p>
          <a:p>
            <a:r>
              <a:rPr lang="en-US" sz="2800" dirty="0"/>
              <a:t>Artaxerxes Allowed Him To:</a:t>
            </a:r>
          </a:p>
          <a:p>
            <a:r>
              <a:rPr lang="en-US" sz="2800" dirty="0"/>
              <a:t>Go to Jerusalem – Ezra 7:12,13</a:t>
            </a:r>
          </a:p>
          <a:p>
            <a:r>
              <a:rPr lang="en-US" sz="2800" dirty="0"/>
              <a:t>Take silver &amp; gold to buy animals for sacrifice – Ezra 7:14-17</a:t>
            </a:r>
          </a:p>
          <a:p>
            <a:r>
              <a:rPr lang="en-US" sz="2800" dirty="0"/>
              <a:t>Buy what is needed for the service of the house of God- Ezra 7:18-23</a:t>
            </a:r>
          </a:p>
          <a:p>
            <a:r>
              <a:rPr lang="en-US" sz="2800" dirty="0"/>
              <a:t>Be free from taxation – Ezra 7:24</a:t>
            </a:r>
          </a:p>
          <a:p>
            <a:r>
              <a:rPr lang="en-US" sz="2800" dirty="0"/>
              <a:t>Set up magistrates &amp; judges – Ezra 7:25,26</a:t>
            </a:r>
          </a:p>
          <a:p>
            <a:r>
              <a:rPr lang="en-US" sz="2800" dirty="0"/>
              <a:t>He recognized the hand of God was at work – Ezra 7:27,28</a:t>
            </a:r>
          </a:p>
        </p:txBody>
      </p:sp>
    </p:spTree>
    <p:extLst>
      <p:ext uri="{BB962C8B-B14F-4D97-AF65-F5344CB8AC3E}">
        <p14:creationId xmlns:p14="http://schemas.microsoft.com/office/powerpoint/2010/main" val="566857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199" y="639793"/>
            <a:ext cx="11097491" cy="782607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chemeClr val="accent2"/>
                </a:solidFill>
              </a:rPr>
              <a:t>How The Hand Of The Lord Was Upon Ezra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57200" y="1274618"/>
            <a:ext cx="10718800" cy="5153342"/>
          </a:xfrm>
        </p:spPr>
        <p:txBody>
          <a:bodyPr>
            <a:normAutofit/>
          </a:bodyPr>
          <a:lstStyle/>
          <a:p>
            <a:r>
              <a:rPr lang="en-US" sz="2800" dirty="0"/>
              <a:t>In Finding Servants For The Temple….</a:t>
            </a:r>
          </a:p>
          <a:p>
            <a:r>
              <a:rPr lang="en-US" sz="2800" dirty="0"/>
              <a:t>Ezra 8:15 “found none of the sons of Levi there.”</a:t>
            </a:r>
          </a:p>
          <a:p>
            <a:r>
              <a:rPr lang="en-US" sz="2800" dirty="0"/>
              <a:t>Ezra 8:15-17 “that they should bring us servants for the house of our God.”</a:t>
            </a:r>
          </a:p>
          <a:p>
            <a:r>
              <a:rPr lang="en-US" sz="2800" dirty="0"/>
              <a:t>By the good hand of God upon them, they find 38 Levites and 220 Nethinim to assist them! - Ezra 8:18-20 </a:t>
            </a:r>
          </a:p>
          <a:p>
            <a:r>
              <a:rPr lang="en-US" sz="2800" dirty="0"/>
              <a:t>In Providing Safe Journey To Jerusalem…</a:t>
            </a:r>
          </a:p>
          <a:p>
            <a:r>
              <a:rPr lang="en-US" sz="2800" dirty="0"/>
              <a:t>Ezra 8:21-23 – “we fasted and entreated our God for this, and He answered our prayer.”</a:t>
            </a:r>
          </a:p>
          <a:p>
            <a:r>
              <a:rPr lang="en-US" sz="2800" dirty="0"/>
              <a:t>God’s had was upon them, and they arrived in Jerusalem- Ezra 8:31,32</a:t>
            </a:r>
          </a:p>
        </p:txBody>
      </p:sp>
    </p:spTree>
    <p:extLst>
      <p:ext uri="{BB962C8B-B14F-4D97-AF65-F5344CB8AC3E}">
        <p14:creationId xmlns:p14="http://schemas.microsoft.com/office/powerpoint/2010/main" val="21056321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199" y="639793"/>
            <a:ext cx="11277601" cy="782607"/>
          </a:xfrm>
        </p:spPr>
        <p:txBody>
          <a:bodyPr>
            <a:normAutofit fontScale="90000"/>
          </a:bodyPr>
          <a:lstStyle/>
          <a:p>
            <a:r>
              <a:rPr lang="en-US" sz="4800" dirty="0">
                <a:solidFill>
                  <a:schemeClr val="accent2"/>
                </a:solidFill>
              </a:rPr>
              <a:t>Why Was The Hand Of The Lord Was Upon Ezra?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57199" y="1274618"/>
            <a:ext cx="11277601" cy="5153342"/>
          </a:xfrm>
        </p:spPr>
        <p:txBody>
          <a:bodyPr>
            <a:noAutofit/>
          </a:bodyPr>
          <a:lstStyle/>
          <a:p>
            <a:r>
              <a:rPr lang="en-US" sz="3100" dirty="0"/>
              <a:t>Ezra Had Prepared Himself…</a:t>
            </a:r>
          </a:p>
          <a:p>
            <a:r>
              <a:rPr lang="en-US" sz="3100" dirty="0"/>
              <a:t>Ezra 7:9,10  God was with him:</a:t>
            </a:r>
          </a:p>
          <a:p>
            <a:r>
              <a:rPr lang="en-US" sz="3100" dirty="0"/>
              <a:t>“For (because) Ezra had prepared his heart...” </a:t>
            </a:r>
          </a:p>
          <a:p>
            <a:r>
              <a:rPr lang="en-US" sz="3100" dirty="0"/>
              <a:t>“to seek the Law of the Lord” (to learn what God wanted him to do) </a:t>
            </a:r>
          </a:p>
          <a:p>
            <a:r>
              <a:rPr lang="en-US" sz="3100" dirty="0"/>
              <a:t>“to do it” (to apply it to himself first) </a:t>
            </a:r>
          </a:p>
          <a:p>
            <a:r>
              <a:rPr lang="en-US" sz="3100" dirty="0"/>
              <a:t>“to teach statutes and ordinances in Israel” (and then teach others) </a:t>
            </a:r>
          </a:p>
          <a:p>
            <a:r>
              <a:rPr lang="en-US" sz="3100" dirty="0"/>
              <a:t>First made himself “useful for the Master, prepared for every good work”    - 2 Timothy 2:21 </a:t>
            </a:r>
          </a:p>
        </p:txBody>
      </p:sp>
    </p:spTree>
    <p:extLst>
      <p:ext uri="{BB962C8B-B14F-4D97-AF65-F5344CB8AC3E}">
        <p14:creationId xmlns:p14="http://schemas.microsoft.com/office/powerpoint/2010/main" val="11230833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199" y="639793"/>
            <a:ext cx="11277601" cy="782607"/>
          </a:xfrm>
        </p:spPr>
        <p:txBody>
          <a:bodyPr>
            <a:normAutofit fontScale="90000"/>
          </a:bodyPr>
          <a:lstStyle/>
          <a:p>
            <a:r>
              <a:rPr lang="en-US" sz="4800" dirty="0">
                <a:solidFill>
                  <a:schemeClr val="accent2"/>
                </a:solidFill>
              </a:rPr>
              <a:t>Why Was The Hand Of The Lord Was Upon Ezra?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57199" y="1274618"/>
            <a:ext cx="11277601" cy="5153342"/>
          </a:xfrm>
        </p:spPr>
        <p:txBody>
          <a:bodyPr>
            <a:noAutofit/>
          </a:bodyPr>
          <a:lstStyle/>
          <a:p>
            <a:r>
              <a:rPr lang="en-US" sz="3100" dirty="0"/>
              <a:t>Ezra Had Sought The Lord…</a:t>
            </a:r>
          </a:p>
          <a:p>
            <a:r>
              <a:rPr lang="en-US" sz="3100" dirty="0"/>
              <a:t>Believed God would be with those who seek Him – Ezra 8:22</a:t>
            </a:r>
          </a:p>
          <a:p>
            <a:r>
              <a:rPr lang="en-US" sz="3100" dirty="0"/>
              <a:t>Entreated God through fasting &amp; prayer - Ezra 8:21-23 </a:t>
            </a:r>
          </a:p>
          <a:p>
            <a:r>
              <a:rPr lang="en-US" sz="3100" dirty="0"/>
              <a:t>Believed God Rewarded those who diligently seek Him- Hebrews 11:6</a:t>
            </a:r>
          </a:p>
          <a:p>
            <a:r>
              <a:rPr lang="en-US" sz="3100" dirty="0"/>
              <a:t>Ezra Was Willing To Step Out In Faith…</a:t>
            </a:r>
          </a:p>
          <a:p>
            <a:r>
              <a:rPr lang="en-US" sz="3100" dirty="0"/>
              <a:t>Ezra 8:31 “He delivered us from the hand of the enemy and from ambush along the road.”</a:t>
            </a:r>
          </a:p>
          <a:p>
            <a:r>
              <a:rPr lang="en-US" sz="3100" dirty="0"/>
              <a:t>Ezra demonstrated a living faith- James 2:17,26; Galatians 5:6</a:t>
            </a:r>
          </a:p>
        </p:txBody>
      </p:sp>
    </p:spTree>
    <p:extLst>
      <p:ext uri="{BB962C8B-B14F-4D97-AF65-F5344CB8AC3E}">
        <p14:creationId xmlns:p14="http://schemas.microsoft.com/office/powerpoint/2010/main" val="11321182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199" y="639793"/>
            <a:ext cx="11277601" cy="782607"/>
          </a:xfrm>
        </p:spPr>
        <p:txBody>
          <a:bodyPr>
            <a:normAutofit fontScale="90000"/>
          </a:bodyPr>
          <a:lstStyle/>
          <a:p>
            <a:r>
              <a:rPr lang="en-US" sz="4800" dirty="0">
                <a:solidFill>
                  <a:schemeClr val="accent2"/>
                </a:solidFill>
              </a:rPr>
              <a:t>Why Was The Hand Of The Lord Was Upon Ezra?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57199" y="1274618"/>
            <a:ext cx="11277601" cy="5153342"/>
          </a:xfrm>
        </p:spPr>
        <p:txBody>
          <a:bodyPr>
            <a:noAutofit/>
          </a:bodyPr>
          <a:lstStyle/>
          <a:p>
            <a:r>
              <a:rPr lang="en-US" sz="3000" dirty="0"/>
              <a:t>Ezra Was Willing To Face Difficult Situations…</a:t>
            </a:r>
          </a:p>
          <a:p>
            <a:r>
              <a:rPr lang="en-US" sz="3000" dirty="0"/>
              <a:t>Ezra 9:1,2  Many of the Israelites had intermarried with Gentile women</a:t>
            </a:r>
          </a:p>
          <a:p>
            <a:r>
              <a:rPr lang="en-US" sz="3000" dirty="0"/>
              <a:t>Ezra 9:3-15 – “I tore my garment and my robe, and plucked out some of the hair of my head and beard, and sat down astonished”</a:t>
            </a:r>
          </a:p>
          <a:p>
            <a:r>
              <a:rPr lang="en-US" sz="3000" dirty="0"/>
              <a:t>Others joined him (“everyone who trembled at the words of the God of Israel”) </a:t>
            </a:r>
          </a:p>
          <a:p>
            <a:r>
              <a:rPr lang="en-US" sz="3000" dirty="0"/>
              <a:t>He accepted responsibility that was his – Ezra 10:1-8</a:t>
            </a:r>
          </a:p>
          <a:p>
            <a:r>
              <a:rPr lang="en-US" sz="3000" dirty="0"/>
              <a:t>Encouraged by those willing to repent </a:t>
            </a:r>
          </a:p>
          <a:p>
            <a:r>
              <a:rPr lang="en-US" sz="3000" dirty="0"/>
              <a:t>Leading the people to a great restoration!</a:t>
            </a:r>
          </a:p>
        </p:txBody>
      </p:sp>
    </p:spTree>
    <p:extLst>
      <p:ext uri="{BB962C8B-B14F-4D97-AF65-F5344CB8AC3E}">
        <p14:creationId xmlns:p14="http://schemas.microsoft.com/office/powerpoint/2010/main" val="177600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711106" y="639793"/>
            <a:ext cx="8492150" cy="1632627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en-US" sz="6000" dirty="0">
                <a:solidFill>
                  <a:schemeClr val="accent2"/>
                </a:solidFill>
              </a:rPr>
              <a:t>The Hand Of The Lord Was Upon Ezra Because He: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529627" y="2369005"/>
            <a:ext cx="11277601" cy="3416160"/>
          </a:xfrm>
        </p:spPr>
        <p:txBody>
          <a:bodyPr>
            <a:noAutofit/>
          </a:bodyPr>
          <a:lstStyle/>
          <a:p>
            <a:r>
              <a:rPr lang="en-US" sz="4800" dirty="0"/>
              <a:t>Had prepared himself  </a:t>
            </a:r>
          </a:p>
          <a:p>
            <a:r>
              <a:rPr lang="en-US" sz="4800" dirty="0"/>
              <a:t>Sought the Lord </a:t>
            </a:r>
          </a:p>
          <a:p>
            <a:r>
              <a:rPr lang="en-US" sz="4800" dirty="0"/>
              <a:t>Was willing to step out in faith </a:t>
            </a:r>
          </a:p>
          <a:p>
            <a:r>
              <a:rPr lang="en-US" sz="4800" dirty="0"/>
              <a:t>Was willing to face difficult situations</a:t>
            </a:r>
          </a:p>
        </p:txBody>
      </p:sp>
    </p:spTree>
    <p:extLst>
      <p:ext uri="{BB962C8B-B14F-4D97-AF65-F5344CB8AC3E}">
        <p14:creationId xmlns:p14="http://schemas.microsoft.com/office/powerpoint/2010/main" val="11295598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711106" y="639793"/>
            <a:ext cx="8492150" cy="2365957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en-US" sz="6000" dirty="0">
                <a:solidFill>
                  <a:schemeClr val="accent2"/>
                </a:solidFill>
              </a:rPr>
              <a:t>Ezra Was Not The Only Person Who The Hand Of The Lord Was Upon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529627" y="3331675"/>
            <a:ext cx="11277601" cy="2453490"/>
          </a:xfrm>
        </p:spPr>
        <p:txBody>
          <a:bodyPr>
            <a:noAutofit/>
          </a:bodyPr>
          <a:lstStyle/>
          <a:p>
            <a:r>
              <a:rPr lang="en-US" sz="4000" dirty="0"/>
              <a:t>Nehemiah 2:18 “the hand of my God which had been good upon me”</a:t>
            </a:r>
          </a:p>
          <a:p>
            <a:r>
              <a:rPr lang="en-US" sz="4000" dirty="0"/>
              <a:t>1 Samuel 5:6 “the hand of the LORD was heavy on the people of Ashdod”</a:t>
            </a:r>
          </a:p>
        </p:txBody>
      </p:sp>
    </p:spTree>
    <p:extLst>
      <p:ext uri="{BB962C8B-B14F-4D97-AF65-F5344CB8AC3E}">
        <p14:creationId xmlns:p14="http://schemas.microsoft.com/office/powerpoint/2010/main" val="4920855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711106" y="639794"/>
            <a:ext cx="8492150" cy="1551146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en-US" sz="6000" dirty="0">
                <a:solidFill>
                  <a:schemeClr val="accent2"/>
                </a:solidFill>
              </a:rPr>
              <a:t>How Will The Hand Of  The Lord Be For Us?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529627" y="2190940"/>
            <a:ext cx="11277601" cy="3594225"/>
          </a:xfrm>
        </p:spPr>
        <p:txBody>
          <a:bodyPr>
            <a:noAutofit/>
          </a:bodyPr>
          <a:lstStyle/>
          <a:p>
            <a:r>
              <a:rPr lang="en-US" sz="4000" dirty="0"/>
              <a:t>For our good, if we emulate Ezra by:</a:t>
            </a:r>
          </a:p>
          <a:p>
            <a:r>
              <a:rPr lang="en-US" sz="4000" dirty="0"/>
              <a:t>Preparing ourselves to be useful to the Master!  Seeking the Lord with diligence and faith!  Stepping out in faith against the odds!  Facing difficult issues and situations </a:t>
            </a:r>
            <a:r>
              <a:rPr lang="en-US" sz="4000"/>
              <a:t>head on. </a:t>
            </a:r>
            <a:endParaRPr lang="en-US" sz="4000" dirty="0"/>
          </a:p>
          <a:p>
            <a:r>
              <a:rPr lang="en-US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“The Hand Of The Lord My God Was Upon Me”</a:t>
            </a:r>
          </a:p>
        </p:txBody>
      </p:sp>
    </p:spTree>
    <p:extLst>
      <p:ext uri="{BB962C8B-B14F-4D97-AF65-F5344CB8AC3E}">
        <p14:creationId xmlns:p14="http://schemas.microsoft.com/office/powerpoint/2010/main" val="602402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theme/theme1.xml><?xml version="1.0" encoding="utf-8"?>
<a:theme xmlns:a="http://schemas.openxmlformats.org/drawingml/2006/main" name="Vertical Lexicon design template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 dirty="0"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  <a:ln>
          <a:solidFill>
            <a:schemeClr val="tx2"/>
          </a:solidFill>
        </a:ln>
      </a:spPr>
      <a:bodyPr wrap="none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Vertical lexicon design slides.potx" id="{49C7086D-B6BF-42C9-B2E9-7A6F5A963EAA}" vid="{839E83B1-FF0C-49E8-8563-59D864F05AE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5EEE0F9-7BC9-4998-8617-7CC115AD97E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A1BD8E5-A18E-435C-B431-90A6B59F4B6F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40262f94-9f35-4ac3-9a90-690165a166b7"/>
    <ds:schemaRef ds:uri="a4f35948-e619-41b3-aa29-22878b09cfd2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4BEBB951-DE64-4CB8-9E1C-184A357AD7F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Vertical lexicon design slides</Template>
  <TotalTime>134</TotalTime>
  <Words>695</Words>
  <Application>Microsoft Office PowerPoint</Application>
  <PresentationFormat>Widescreen</PresentationFormat>
  <Paragraphs>57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Aptos</vt:lpstr>
      <vt:lpstr>Aptos Display</vt:lpstr>
      <vt:lpstr>Arial</vt:lpstr>
      <vt:lpstr>Calibri</vt:lpstr>
      <vt:lpstr>Vertical Lexicon design template</vt:lpstr>
      <vt:lpstr>Office Theme</vt:lpstr>
      <vt:lpstr>PowerPoint Presentation</vt:lpstr>
      <vt:lpstr>Ezra 7:28</vt:lpstr>
      <vt:lpstr>How The Hand Of The Lord Was Upon Ezra</vt:lpstr>
      <vt:lpstr>How The Hand Of The Lord Was Upon Ezra</vt:lpstr>
      <vt:lpstr>Why Was The Hand Of The Lord Was Upon Ezra?</vt:lpstr>
      <vt:lpstr>Why Was The Hand Of The Lord Was Upon Ezra?</vt:lpstr>
      <vt:lpstr>Why Was The Hand Of The Lord Was Upon Ezra?</vt:lpstr>
      <vt:lpstr>The Hand Of The Lord Was Upon Ezra Because He:</vt:lpstr>
      <vt:lpstr>Ezra Was Not The Only Person Who The Hand Of The Lord Was Upon</vt:lpstr>
      <vt:lpstr>How Will The Hand Of  The Lord Be For Us?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Gailen Evans</dc:creator>
  <cp:lastModifiedBy>Gailen Evans</cp:lastModifiedBy>
  <cp:revision>8</cp:revision>
  <dcterms:created xsi:type="dcterms:W3CDTF">2024-10-05T00:05:35Z</dcterms:created>
  <dcterms:modified xsi:type="dcterms:W3CDTF">2024-10-05T02:20:20Z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74067900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